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73" r:id="rId6"/>
    <p:sldId id="263" r:id="rId7"/>
    <p:sldId id="271" r:id="rId8"/>
    <p:sldId id="272" r:id="rId9"/>
    <p:sldId id="261" r:id="rId10"/>
    <p:sldId id="262" r:id="rId11"/>
    <p:sldId id="266" r:id="rId12"/>
    <p:sldId id="264" r:id="rId13"/>
    <p:sldId id="265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03" autoAdjust="0"/>
    <p:restoredTop sz="94660"/>
  </p:normalViewPr>
  <p:slideViewPr>
    <p:cSldViewPr snapToGrid="0">
      <p:cViewPr varScale="1">
        <p:scale>
          <a:sx n="74" d="100"/>
          <a:sy n="74" d="100"/>
        </p:scale>
        <p:origin x="-34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D3A19-C7E6-4D78-BFFB-C93B6599E6C3}" type="datetimeFigureOut">
              <a:rPr lang="fr-CA" smtClean="0"/>
              <a:t>2014-05-14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17180-2F27-4CC7-A106-C0B9494457C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14771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2A29-4846-4B29-8186-C06C94226F03}" type="datetimeFigureOut">
              <a:rPr lang="fr-CA" smtClean="0"/>
              <a:t>2014-05-14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A81C-0F2D-4448-A80A-C15905219F5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47728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2A29-4846-4B29-8186-C06C94226F03}" type="datetimeFigureOut">
              <a:rPr lang="fr-CA" smtClean="0"/>
              <a:t>2014-05-14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A81C-0F2D-4448-A80A-C15905219F5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50298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2A29-4846-4B29-8186-C06C94226F03}" type="datetimeFigureOut">
              <a:rPr lang="fr-CA" smtClean="0"/>
              <a:t>2014-05-14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A81C-0F2D-4448-A80A-C15905219F5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78390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2A29-4846-4B29-8186-C06C94226F03}" type="datetimeFigureOut">
              <a:rPr lang="fr-CA" smtClean="0"/>
              <a:t>2014-05-14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A81C-0F2D-4448-A80A-C15905219F5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53117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2A29-4846-4B29-8186-C06C94226F03}" type="datetimeFigureOut">
              <a:rPr lang="fr-CA" smtClean="0"/>
              <a:t>2014-05-14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A81C-0F2D-4448-A80A-C15905219F5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4075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2A29-4846-4B29-8186-C06C94226F03}" type="datetimeFigureOut">
              <a:rPr lang="fr-CA" smtClean="0"/>
              <a:t>2014-05-14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A81C-0F2D-4448-A80A-C15905219F5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70882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2A29-4846-4B29-8186-C06C94226F03}" type="datetimeFigureOut">
              <a:rPr lang="fr-CA" smtClean="0"/>
              <a:t>2014-05-14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A81C-0F2D-4448-A80A-C15905219F5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52418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2A29-4846-4B29-8186-C06C94226F03}" type="datetimeFigureOut">
              <a:rPr lang="fr-CA" smtClean="0"/>
              <a:t>2014-05-14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A81C-0F2D-4448-A80A-C15905219F5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3541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2A29-4846-4B29-8186-C06C94226F03}" type="datetimeFigureOut">
              <a:rPr lang="fr-CA" smtClean="0"/>
              <a:t>2014-05-14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A81C-0F2D-4448-A80A-C15905219F5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79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2A29-4846-4B29-8186-C06C94226F03}" type="datetimeFigureOut">
              <a:rPr lang="fr-CA" smtClean="0"/>
              <a:t>2014-05-14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A81C-0F2D-4448-A80A-C15905219F5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29197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2A29-4846-4B29-8186-C06C94226F03}" type="datetimeFigureOut">
              <a:rPr lang="fr-CA" smtClean="0"/>
              <a:t>2014-05-14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A81C-0F2D-4448-A80A-C15905219F5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08190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F2A29-4846-4B29-8186-C06C94226F03}" type="datetimeFigureOut">
              <a:rPr lang="fr-CA" smtClean="0"/>
              <a:t>2014-05-14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3A81C-0F2D-4448-A80A-C15905219F5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472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shrc-crsh.gc.ca/home-accueil-fra.asp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CA" sz="4400" b="1" dirty="0"/>
              <a:t>Rapport au CRSH : Synthèse</a:t>
            </a:r>
            <a:br>
              <a:rPr lang="fr-CA" sz="4400" b="1" dirty="0"/>
            </a:br>
            <a:r>
              <a:rPr lang="fr-CA" sz="4400" b="1" dirty="0"/>
              <a:t>des connaissances sur les</a:t>
            </a:r>
            <a:br>
              <a:rPr lang="fr-CA" sz="4400" b="1" dirty="0"/>
            </a:br>
            <a:r>
              <a:rPr lang="fr-CA" sz="4400" b="1" dirty="0"/>
              <a:t>compétences numériques,</a:t>
            </a:r>
            <a:br>
              <a:rPr lang="fr-CA" sz="4400" b="1" dirty="0"/>
            </a:br>
            <a:r>
              <a:rPr lang="fr-CA" sz="4400" b="1" dirty="0"/>
              <a:t>décembre </a:t>
            </a:r>
            <a:r>
              <a:rPr lang="fr-CA" sz="4400" b="1" dirty="0" smtClean="0"/>
              <a:t>2013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 smtClean="0"/>
              <a:t>Viktor </a:t>
            </a:r>
            <a:r>
              <a:rPr lang="fr-CA" dirty="0" err="1" smtClean="0"/>
              <a:t>Freiman</a:t>
            </a:r>
            <a:r>
              <a:rPr lang="fr-CA" dirty="0" smtClean="0"/>
              <a:t>, Université de Moncton</a:t>
            </a:r>
          </a:p>
          <a:p>
            <a:r>
              <a:rPr lang="fr-CA" dirty="0" smtClean="0"/>
              <a:t>Xavier Robichaud, Université de Moncton</a:t>
            </a:r>
          </a:p>
          <a:p>
            <a:r>
              <a:rPr lang="fr-CA" dirty="0" err="1" smtClean="0"/>
              <a:t>Dragana</a:t>
            </a:r>
            <a:r>
              <a:rPr lang="fr-CA" dirty="0" smtClean="0"/>
              <a:t> </a:t>
            </a:r>
            <a:r>
              <a:rPr lang="fr-CA" dirty="0" err="1" smtClean="0"/>
              <a:t>Martinovic</a:t>
            </a:r>
            <a:r>
              <a:rPr lang="fr-CA" dirty="0" smtClean="0"/>
              <a:t>, </a:t>
            </a:r>
            <a:r>
              <a:rPr lang="fr-CA" dirty="0" err="1" smtClean="0"/>
              <a:t>University</a:t>
            </a:r>
            <a:r>
              <a:rPr lang="fr-CA" dirty="0" smtClean="0"/>
              <a:t> of Windsor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0126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Plan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Idée du projet – global (CRSH)</a:t>
            </a:r>
          </a:p>
          <a:p>
            <a:r>
              <a:rPr lang="fr-CA" dirty="0" smtClean="0"/>
              <a:t>Idée du projet – local (compétences numériques)</a:t>
            </a:r>
          </a:p>
          <a:p>
            <a:r>
              <a:rPr lang="fr-CA" dirty="0" smtClean="0"/>
              <a:t>Contexte – recension des écrits (4 questions – thèmes)</a:t>
            </a:r>
          </a:p>
          <a:p>
            <a:r>
              <a:rPr lang="fr-CA" dirty="0" smtClean="0"/>
              <a:t>Méthodologie </a:t>
            </a:r>
          </a:p>
          <a:p>
            <a:r>
              <a:rPr lang="fr-CA" dirty="0" smtClean="0"/>
              <a:t>Résultats </a:t>
            </a:r>
          </a:p>
          <a:p>
            <a:r>
              <a:rPr lang="fr-CA" dirty="0" smtClean="0"/>
              <a:t>Conclusions et perspectives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05465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Idées du projet (global)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 b="1" i="1" dirty="0" smtClean="0">
                <a:latin typeface="+mn-lt"/>
              </a:rPr>
              <a:t>Synthèse des connaissances portant sur le marché du travail:</a:t>
            </a:r>
          </a:p>
          <a:p>
            <a:pPr marL="0" indent="0">
              <a:buNone/>
            </a:pPr>
            <a:r>
              <a:rPr lang="fr-CA" dirty="0" smtClean="0"/>
              <a:t>Conseil de recherche en sciences </a:t>
            </a:r>
            <a:r>
              <a:rPr lang="fr-CA" dirty="0"/>
              <a:t>humaines </a:t>
            </a:r>
            <a:r>
              <a:rPr lang="fr-CA" dirty="0" smtClean="0"/>
              <a:t>(Ottawa</a:t>
            </a:r>
            <a:r>
              <a:rPr lang="fr-CA" dirty="0"/>
              <a:t>, 9 septembre </a:t>
            </a:r>
            <a:r>
              <a:rPr lang="fr-CA" dirty="0" smtClean="0"/>
              <a:t>2013):</a:t>
            </a:r>
          </a:p>
          <a:p>
            <a:pPr marL="0" indent="0">
              <a:buNone/>
            </a:pPr>
            <a:r>
              <a:rPr lang="fr-CA" dirty="0" smtClean="0"/>
              <a:t>16 subventions de synthèse de connaissances visant à permettre </a:t>
            </a:r>
            <a:r>
              <a:rPr lang="fr-FR" dirty="0" smtClean="0">
                <a:effectLst/>
              </a:rPr>
              <a:t>une évaluation de l’état actuel des connaissances sur les besoins du marché du travail canadien. </a:t>
            </a:r>
          </a:p>
          <a:p>
            <a:pPr marL="0" indent="0">
              <a:buNone/>
            </a:pPr>
            <a:r>
              <a:rPr lang="fr-FR" dirty="0" smtClean="0">
                <a:effectLst/>
              </a:rPr>
              <a:t>Ces besoins se situent au niveau des compétences ainsi que </a:t>
            </a:r>
            <a:r>
              <a:rPr lang="fr-FR" dirty="0"/>
              <a:t>d</a:t>
            </a:r>
            <a:r>
              <a:rPr lang="fr-FR" dirty="0" smtClean="0">
                <a:effectLst/>
              </a:rPr>
              <a:t>es politiques et des pratiques les plus susceptibles de répondre aux besoins de demain</a:t>
            </a:r>
            <a:r>
              <a:rPr lang="fr-FR" dirty="0" smtClean="0"/>
              <a:t>. </a:t>
            </a:r>
            <a:r>
              <a:rPr lang="fr-FR" dirty="0" smtClean="0">
                <a:effectLst/>
              </a:rPr>
              <a:t> </a:t>
            </a:r>
            <a:r>
              <a:rPr lang="fr-FR" dirty="0" smtClean="0">
                <a:effectLst/>
                <a:hlinkClick r:id="rId2"/>
              </a:rPr>
              <a:t>http://www.sshrc-crsh.gc.ca/home-accueil-fra.aspx</a:t>
            </a:r>
            <a:r>
              <a:rPr lang="fr-FR" dirty="0" smtClean="0">
                <a:effectLst/>
              </a:rPr>
              <a:t> .</a:t>
            </a:r>
            <a:endParaRPr lang="en-CA" b="1" i="1" dirty="0" smtClean="0">
              <a:solidFill>
                <a:srgbClr val="FF0066"/>
              </a:solidFill>
              <a:latin typeface="+mn-lt"/>
            </a:endParaRP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582857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Idées sur les compétences </a:t>
            </a:r>
            <a:r>
              <a:rPr lang="fr-CA" dirty="0"/>
              <a:t>numériques (local) 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Q</a:t>
            </a:r>
            <a:r>
              <a:rPr lang="fr-FR" dirty="0" smtClean="0">
                <a:effectLst/>
              </a:rPr>
              <a:t>uestion des compétences en </a:t>
            </a:r>
            <a:r>
              <a:rPr lang="fr-FR" dirty="0" err="1" smtClean="0">
                <a:effectLst/>
              </a:rPr>
              <a:t>littératie</a:t>
            </a:r>
            <a:r>
              <a:rPr lang="fr-FR" dirty="0" smtClean="0">
                <a:effectLst/>
              </a:rPr>
              <a:t> numérique dans le marché du travail </a:t>
            </a:r>
            <a:r>
              <a:rPr lang="fr-FR" dirty="0" smtClean="0"/>
              <a:t>canadien abordée par une équipe.</a:t>
            </a:r>
            <a:endParaRPr lang="fr-FR" dirty="0" smtClean="0">
              <a:effectLst/>
            </a:endParaRPr>
          </a:p>
          <a:p>
            <a:r>
              <a:rPr lang="fr-FR" dirty="0"/>
              <a:t>D</a:t>
            </a:r>
            <a:r>
              <a:rPr lang="fr-FR" dirty="0" smtClean="0">
                <a:effectLst/>
              </a:rPr>
              <a:t>éveloppement et type de compétences en </a:t>
            </a:r>
            <a:r>
              <a:rPr lang="fr-FR" dirty="0" err="1" smtClean="0">
                <a:effectLst/>
              </a:rPr>
              <a:t>littératie</a:t>
            </a:r>
            <a:r>
              <a:rPr lang="fr-FR" dirty="0" smtClean="0">
                <a:effectLst/>
              </a:rPr>
              <a:t> numérique jugées nécessaires pour réussir dans le marché du travail d’aujourd’hui. </a:t>
            </a:r>
          </a:p>
          <a:p>
            <a:r>
              <a:rPr lang="fr-FR" dirty="0"/>
              <a:t>M</a:t>
            </a:r>
            <a:r>
              <a:rPr lang="fr-FR" dirty="0" smtClean="0">
                <a:effectLst/>
              </a:rPr>
              <a:t>anière dont la technologie transforme les pratiques en enseignement et dans les milieux de travail. </a:t>
            </a:r>
          </a:p>
          <a:p>
            <a:r>
              <a:rPr lang="fr-FR" dirty="0"/>
              <a:t>M</a:t>
            </a:r>
            <a:r>
              <a:rPr lang="fr-FR" dirty="0" smtClean="0">
                <a:effectLst/>
              </a:rPr>
              <a:t>eilleures façons de s’y prendre pour recruter une main-d’œuvre diverse et qualifiée. </a:t>
            </a:r>
          </a:p>
          <a:p>
            <a:pPr marL="0" indent="0">
              <a:buNone/>
            </a:pPr>
            <a:r>
              <a:rPr lang="fr-FR" dirty="0" smtClean="0">
                <a:effectLst/>
              </a:rPr>
              <a:t>L’étude a permis de recommander des changements à apporter aux programmes d’études. </a:t>
            </a:r>
          </a:p>
          <a:p>
            <a:pPr marL="0" indent="0">
              <a:buNone/>
            </a:pPr>
            <a:r>
              <a:rPr lang="fr-FR" dirty="0" smtClean="0"/>
              <a:t>C</a:t>
            </a:r>
            <a:r>
              <a:rPr lang="fr-FR" dirty="0" smtClean="0">
                <a:effectLst/>
              </a:rPr>
              <a:t>es changements mettent l’accent sur les compétences transdisciplinaires et transférables, la communication, la collaboration et la </a:t>
            </a:r>
            <a:r>
              <a:rPr lang="fr-FR" dirty="0" err="1" smtClean="0">
                <a:effectLst/>
              </a:rPr>
              <a:t>littératie</a:t>
            </a:r>
            <a:r>
              <a:rPr lang="fr-FR" dirty="0" smtClean="0">
                <a:effectLst/>
              </a:rPr>
              <a:t> numérique.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76212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Méthodologie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200 </a:t>
            </a:r>
            <a:r>
              <a:rPr lang="fr-FR" dirty="0"/>
              <a:t>sources de connaissances </a:t>
            </a:r>
            <a:r>
              <a:rPr lang="fr-FR" dirty="0" smtClean="0"/>
              <a:t>examinées, pour </a:t>
            </a:r>
            <a:r>
              <a:rPr lang="fr-FR" dirty="0"/>
              <a:t>chercher des données probantes. </a:t>
            </a:r>
            <a:endParaRPr lang="fr-FR" dirty="0" smtClean="0"/>
          </a:p>
          <a:p>
            <a:r>
              <a:rPr lang="fr-FR" dirty="0" smtClean="0"/>
              <a:t>67 </a:t>
            </a:r>
            <a:r>
              <a:rPr lang="fr-FR" dirty="0"/>
              <a:t>documents de recherche </a:t>
            </a:r>
            <a:r>
              <a:rPr lang="fr-FR" dirty="0" smtClean="0"/>
              <a:t>les </a:t>
            </a:r>
            <a:r>
              <a:rPr lang="fr-FR" dirty="0"/>
              <a:t>plus pertinents examinés par des pairs </a:t>
            </a:r>
            <a:r>
              <a:rPr lang="fr-FR" dirty="0" smtClean="0"/>
              <a:t>parmi ces sources </a:t>
            </a:r>
          </a:p>
          <a:p>
            <a:r>
              <a:rPr lang="fr-FR" dirty="0" smtClean="0"/>
              <a:t> </a:t>
            </a:r>
            <a:r>
              <a:rPr lang="fr-FR" dirty="0"/>
              <a:t>R</a:t>
            </a:r>
            <a:r>
              <a:rPr lang="fr-FR" dirty="0" smtClean="0"/>
              <a:t>apports </a:t>
            </a:r>
            <a:r>
              <a:rPr lang="fr-FR" dirty="0"/>
              <a:t>gouvernementaux publiés entre 2008 et 2013.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Pour </a:t>
            </a:r>
            <a:r>
              <a:rPr lang="fr-FR" dirty="0"/>
              <a:t>résumer nos conclusions, nous avons utilisé les cadres de la théorie de l'activité, la théorie de l’affordance, et ce, dans une perspective </a:t>
            </a:r>
            <a:r>
              <a:rPr lang="fr-FR" dirty="0" err="1"/>
              <a:t>connectiviste</a:t>
            </a:r>
            <a:r>
              <a:rPr lang="fr-FR" dirty="0"/>
              <a:t>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45837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Cadre de référence</a:t>
            </a:r>
            <a:endParaRPr lang="fr-CA" dirty="0"/>
          </a:p>
        </p:txBody>
      </p:sp>
      <p:graphicFrame>
        <p:nvGraphicFramePr>
          <p:cNvPr id="4" name="Espace réservé du contenu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1391906"/>
              </p:ext>
            </p:extLst>
          </p:nvPr>
        </p:nvGraphicFramePr>
        <p:xfrm>
          <a:off x="3044165" y="1825625"/>
          <a:ext cx="6103669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Visio" r:id="rId3" imgW="7392481" imgH="5269931" progId="Visio.Drawing.11">
                  <p:embed/>
                </p:oleObj>
              </mc:Choice>
              <mc:Fallback>
                <p:oleObj name="Visio" r:id="rId3" imgW="7392481" imgH="5269931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4165" y="1825625"/>
                        <a:ext cx="6103669" cy="435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924790" y="1662546"/>
            <a:ext cx="2628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Technologie comme moteur de changement (‘driver of change’ : un cadre de théorie d’activité)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830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Technologie comme moteur de changement</a:t>
            </a:r>
            <a:endParaRPr lang="fr-CA" dirty="0"/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9263369"/>
              </p:ext>
            </p:extLst>
          </p:nvPr>
        </p:nvGraphicFramePr>
        <p:xfrm>
          <a:off x="502227" y="1179946"/>
          <a:ext cx="66167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Visio" r:id="rId3" imgW="5291036" imgH="5761637" progId="Visio.Drawing.11">
                  <p:embed/>
                </p:oleObj>
              </mc:Choice>
              <mc:Fallback>
                <p:oleObj name="Visio" r:id="rId3" imgW="5291036" imgH="5761637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227" y="1179946"/>
                        <a:ext cx="6616700" cy="540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kstboks 39"/>
          <p:cNvSpPr txBox="1">
            <a:spLocks noChangeArrowheads="1"/>
          </p:cNvSpPr>
          <p:nvPr/>
        </p:nvSpPr>
        <p:spPr bwMode="auto">
          <a:xfrm>
            <a:off x="7116233" y="2735264"/>
            <a:ext cx="4669367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CA" sz="1400" dirty="0" smtClean="0">
                <a:solidFill>
                  <a:schemeClr val="bg2">
                    <a:lumMod val="25000"/>
                  </a:schemeClr>
                </a:solidFill>
              </a:rPr>
              <a:t>Affordances  technologiques  plus profitables aux individus compétents (‘numériques’).</a:t>
            </a:r>
          </a:p>
          <a:p>
            <a:endParaRPr lang="fr-CA" sz="14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CA" sz="1400" dirty="0" smtClean="0">
                <a:solidFill>
                  <a:schemeClr val="bg2">
                    <a:lumMod val="25000"/>
                  </a:schemeClr>
                </a:solidFill>
              </a:rPr>
              <a:t>Expérience personnelle, éducation et contexte sont à la base d’un usage efficace des outils technologiques.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CA" sz="14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Wingdings 2" panose="05020102010507070707" pitchFamily="18" charset="2"/>
              <a:buChar char="Ñ"/>
            </a:pPr>
            <a:r>
              <a:rPr lang="fr-CA" sz="1400" dirty="0" smtClean="0">
                <a:solidFill>
                  <a:schemeClr val="bg2">
                    <a:lumMod val="25000"/>
                  </a:schemeClr>
                </a:solidFill>
              </a:rPr>
              <a:t>Technologie peut être perçue comme inadéquate et limitée</a:t>
            </a:r>
          </a:p>
          <a:p>
            <a:endParaRPr lang="fr-CA" sz="1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fr-CA" sz="1400" dirty="0" smtClean="0">
                <a:solidFill>
                  <a:schemeClr val="bg2">
                    <a:lumMod val="25000"/>
                  </a:schemeClr>
                </a:solidFill>
              </a:rPr>
              <a:t>Une attitude positive envers le potentiel de technologie pour améliorer nos conditions de vie et de travail doit être développée</a:t>
            </a:r>
            <a:r>
              <a:rPr lang="en-CA" sz="140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endParaRPr lang="da-DK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728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Changements perçus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 dirty="0"/>
              <a:t>Aujourd'hui, </a:t>
            </a:r>
          </a:p>
          <a:p>
            <a:r>
              <a:rPr lang="fr-CA" dirty="0" smtClean="0"/>
              <a:t>plus </a:t>
            </a:r>
            <a:r>
              <a:rPr lang="fr-CA" dirty="0"/>
              <a:t>d'emplois exigent des compétences avancées en matière de TIC </a:t>
            </a:r>
            <a:r>
              <a:rPr lang="fr-CA" dirty="0" smtClean="0"/>
              <a:t>;</a:t>
            </a:r>
          </a:p>
          <a:p>
            <a:r>
              <a:rPr lang="fr-CA" dirty="0" smtClean="0"/>
              <a:t>plusieurs </a:t>
            </a:r>
            <a:r>
              <a:rPr lang="fr-CA" dirty="0"/>
              <a:t>emplois qui nécessitaient auparavant peu ou pas de compétences en TIC dépendent de plus en plus de ces dernières, au moins au niveau de </a:t>
            </a:r>
            <a:r>
              <a:rPr lang="fr-CA" dirty="0" smtClean="0"/>
              <a:t>base,</a:t>
            </a:r>
          </a:p>
          <a:p>
            <a:r>
              <a:rPr lang="fr-CA" dirty="0" smtClean="0"/>
              <a:t>la </a:t>
            </a:r>
            <a:r>
              <a:rPr lang="fr-CA" dirty="0"/>
              <a:t>technologie est en train de changer à un rythme de plus en plus rapide. Les individus ont besoin de s'adapter à ces changements économiques et sociaux par l'apprentissage de nouvelles compétences et la mise à niveau en permanence de celles qui sont déjà maîtrisées (à partir de niveaux de base jusqu'aux plus avancés)</a:t>
            </a:r>
          </a:p>
        </p:txBody>
      </p:sp>
    </p:spTree>
    <p:extLst>
      <p:ext uri="{BB962C8B-B14F-4D97-AF65-F5344CB8AC3E}">
        <p14:creationId xmlns:p14="http://schemas.microsoft.com/office/powerpoint/2010/main" val="1841525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Habiletés nécessaires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Identifier, accéder, gérer, intégrer, évaluer, analyser et synthétiser les ressources numériques</a:t>
            </a:r>
            <a:r>
              <a:rPr lang="fr-FR" dirty="0"/>
              <a:t>.</a:t>
            </a:r>
            <a:r>
              <a:rPr lang="fr-FR" dirty="0" smtClean="0"/>
              <a:t> </a:t>
            </a:r>
          </a:p>
          <a:p>
            <a:pPr lvl="0"/>
            <a:r>
              <a:rPr lang="fr-FR" dirty="0" smtClean="0"/>
              <a:t>Construire des nouvelles connaissances. </a:t>
            </a:r>
          </a:p>
          <a:p>
            <a:pPr lvl="0"/>
            <a:r>
              <a:rPr lang="fr-FR" dirty="0"/>
              <a:t>C</a:t>
            </a:r>
            <a:r>
              <a:rPr lang="fr-FR" dirty="0" smtClean="0"/>
              <a:t>réer des produits multimédia. </a:t>
            </a:r>
          </a:p>
          <a:p>
            <a:pPr lvl="0"/>
            <a:r>
              <a:rPr lang="fr-FR" dirty="0"/>
              <a:t>C</a:t>
            </a:r>
            <a:r>
              <a:rPr lang="fr-FR" dirty="0" smtClean="0"/>
              <a:t>ommuniquer en ligne. </a:t>
            </a:r>
          </a:p>
          <a:p>
            <a:r>
              <a:rPr lang="fr-FR" dirty="0" smtClean="0"/>
              <a:t>Développer la pensée critique, analytique</a:t>
            </a:r>
            <a:r>
              <a:rPr lang="fr-FR" dirty="0"/>
              <a:t> </a:t>
            </a:r>
            <a:r>
              <a:rPr lang="fr-FR" dirty="0" smtClean="0"/>
              <a:t>et stratégique, la résolution de problèmes, la collaboration, le leadership</a:t>
            </a:r>
            <a:r>
              <a:rPr lang="fr-FR" dirty="0"/>
              <a:t> </a:t>
            </a:r>
            <a:r>
              <a:rPr lang="fr-FR" dirty="0" smtClean="0"/>
              <a:t>et l’ innovation.  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2749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Groupes vulnérables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fr-CA" dirty="0" smtClean="0"/>
              <a:t>Les communautés éloignées, les minorités,  celles qui ont un statut socio-économique précaire, les décrocheurs,  les sans emploi. </a:t>
            </a:r>
            <a:br>
              <a:rPr lang="fr-CA" dirty="0" smtClean="0"/>
            </a:br>
            <a:endParaRPr lang="fr-CA" dirty="0" smtClean="0"/>
          </a:p>
          <a:p>
            <a:pPr marL="342900" indent="-342900"/>
            <a:r>
              <a:rPr lang="fr-CA" dirty="0" smtClean="0"/>
              <a:t>Fracture numérique : niveau 1 (accès), niveau 2 (usage), niveau 3 (</a:t>
            </a:r>
            <a:r>
              <a:rPr lang="fr-CA" smtClean="0"/>
              <a:t>apprentissage)</a:t>
            </a:r>
            <a:endParaRPr lang="fr-CA" dirty="0" smtClean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03431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Recommandations Pédagogiques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dirty="0" smtClean="0"/>
              <a:t>Offrir </a:t>
            </a:r>
            <a:r>
              <a:rPr lang="fr-FR" dirty="0"/>
              <a:t>les modes d'apprentissage et d'enseignement flexibles et </a:t>
            </a:r>
            <a:r>
              <a:rPr lang="fr-FR" dirty="0" smtClean="0"/>
              <a:t>collaboratifs</a:t>
            </a:r>
            <a:r>
              <a:rPr lang="fr-FR" dirty="0"/>
              <a:t>:</a:t>
            </a:r>
            <a:r>
              <a:rPr lang="fr-FR" dirty="0" smtClean="0"/>
              <a:t> </a:t>
            </a:r>
          </a:p>
          <a:p>
            <a:r>
              <a:rPr lang="fr-FR" dirty="0" smtClean="0"/>
              <a:t>Autonomisation</a:t>
            </a:r>
            <a:r>
              <a:rPr lang="fr-FR" dirty="0"/>
              <a:t> : Permettre aux élèves d'utiliser une variété d'outils de technologie à travers les programmes d’étude mettant l'accent sur l'éducation à la citoyenneté, la justice sociale et un comportement </a:t>
            </a:r>
            <a:r>
              <a:rPr lang="fr-FR" dirty="0" smtClean="0"/>
              <a:t>responsable.</a:t>
            </a:r>
          </a:p>
          <a:p>
            <a:r>
              <a:rPr lang="fr-FR" dirty="0" smtClean="0"/>
              <a:t>E-Inclusion</a:t>
            </a:r>
            <a:r>
              <a:rPr lang="fr-FR" dirty="0"/>
              <a:t> : Fournir un éventail de possibilités numériques mieux adaptées à la diversité des besoins personnels et des contextes variés. </a:t>
            </a:r>
            <a:endParaRPr lang="fr-FR" dirty="0" smtClean="0"/>
          </a:p>
          <a:p>
            <a:r>
              <a:rPr lang="fr-FR" dirty="0" smtClean="0"/>
              <a:t>Désir </a:t>
            </a:r>
            <a:r>
              <a:rPr lang="fr-FR" dirty="0"/>
              <a:t>d’apprendre : Développer une culture de l'apprentissage autonome permanent dans un monde numérique interconnecté. </a:t>
            </a:r>
            <a:endParaRPr lang="fr-FR" dirty="0" smtClean="0"/>
          </a:p>
          <a:p>
            <a:r>
              <a:rPr lang="fr-FR" dirty="0" smtClean="0"/>
              <a:t>Coordination</a:t>
            </a:r>
            <a:r>
              <a:rPr lang="fr-FR" dirty="0"/>
              <a:t> : Mieux coordonner les actions entre les services gouvernementaux, les entreprises, la communauté, l'infrastructure (IT</a:t>
            </a:r>
            <a:r>
              <a:rPr lang="fr-FR" dirty="0" smtClean="0"/>
              <a:t>) </a:t>
            </a:r>
            <a:r>
              <a:rPr lang="fr-FR" dirty="0"/>
              <a:t>et les systèmes éducatifs. </a:t>
            </a:r>
            <a:endParaRPr lang="fr-FR" dirty="0" smtClean="0"/>
          </a:p>
          <a:p>
            <a:r>
              <a:rPr lang="fr-FR" dirty="0" smtClean="0"/>
              <a:t>Co-création</a:t>
            </a:r>
            <a:r>
              <a:rPr lang="fr-FR" dirty="0"/>
              <a:t> : Accorder aux apprenantes et aux apprenants le rôle de </a:t>
            </a:r>
            <a:r>
              <a:rPr lang="fr-FR" dirty="0" err="1"/>
              <a:t>co</a:t>
            </a:r>
            <a:r>
              <a:rPr lang="fr-FR" dirty="0"/>
              <a:t>-créateurs ayant des expériences plus riches d'apprentissage avec la technologie.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08616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Conclusions et perspectives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effectLst/>
              </a:rPr>
              <a:t>La </a:t>
            </a:r>
            <a:r>
              <a:rPr lang="fr-FR" dirty="0" err="1" smtClean="0">
                <a:effectLst/>
              </a:rPr>
              <a:t>littératie</a:t>
            </a:r>
            <a:r>
              <a:rPr lang="fr-FR" dirty="0" smtClean="0">
                <a:effectLst/>
              </a:rPr>
              <a:t> numérique donne lieu à de nombreuses suppositions. Par exemple, on pense que les étudiants possèdent une culture numérique tout simplement parce qu’ils sont nés à l’ère numérique. On croit aussi que tous les travailleurs seront bien rémunérés et trouveront de bons emplois s’ils acquièrent des compétences en </a:t>
            </a:r>
            <a:r>
              <a:rPr lang="fr-FR" dirty="0" err="1" smtClean="0">
                <a:effectLst/>
              </a:rPr>
              <a:t>littératie</a:t>
            </a:r>
            <a:r>
              <a:rPr lang="fr-FR" dirty="0" smtClean="0">
                <a:effectLst/>
              </a:rPr>
              <a:t> numérique. La recherche infirme ces présomptions.</a:t>
            </a:r>
          </a:p>
          <a:p>
            <a:r>
              <a:rPr lang="fr-FR" dirty="0" smtClean="0">
                <a:effectLst/>
              </a:rPr>
              <a:t>Nos travaux aideront les décideurs à mesurer l’écart entre la croyance populaire et la réalité et ils susciteront le dialogue sur la façon d’enseigner aux jeunes et de leur fournir des compétences en </a:t>
            </a:r>
            <a:r>
              <a:rPr lang="fr-FR" dirty="0" err="1" smtClean="0">
                <a:effectLst/>
              </a:rPr>
              <a:t>littératie</a:t>
            </a:r>
            <a:r>
              <a:rPr lang="fr-FR" dirty="0" smtClean="0">
                <a:effectLst/>
              </a:rPr>
              <a:t> numérique.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187346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Suite …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effectLst/>
              </a:rPr>
              <a:t>La question du fossé numérique mérite plus d’attention, car elle pose un problème d’accès et même davantage. Il y a la question d’utiliser l’outil de façon judicieuse et celle d’en faire un outil d’apprentissage, ce qui amène le </a:t>
            </a:r>
            <a:r>
              <a:rPr lang="fr-FR" dirty="0" smtClean="0"/>
              <a:t>problème</a:t>
            </a:r>
            <a:r>
              <a:rPr lang="fr-FR" dirty="0" smtClean="0">
                <a:effectLst/>
              </a:rPr>
              <a:t> de la pédagogie qui semble être encore inadéquate.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282545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609</Words>
  <Application>Microsoft Office PowerPoint</Application>
  <PresentationFormat>Personnalisé</PresentationFormat>
  <Paragraphs>64</Paragraphs>
  <Slides>13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5" baseType="lpstr">
      <vt:lpstr>Thème Office</vt:lpstr>
      <vt:lpstr>Visio</vt:lpstr>
      <vt:lpstr>Rapport au CRSH : Synthèse des connaissances sur les compétences numériques, décembre 2013</vt:lpstr>
      <vt:lpstr>Plan</vt:lpstr>
      <vt:lpstr>Idées du projet (global) </vt:lpstr>
      <vt:lpstr>Idées sur les compétences numériques (local)  </vt:lpstr>
      <vt:lpstr>Méthodologie </vt:lpstr>
      <vt:lpstr>Cadre de référence</vt:lpstr>
      <vt:lpstr>Technologie comme moteur de changement</vt:lpstr>
      <vt:lpstr>Changements perçus</vt:lpstr>
      <vt:lpstr>Habiletés nécessaires </vt:lpstr>
      <vt:lpstr>Groupes vulnérables </vt:lpstr>
      <vt:lpstr>Recommandations Pédagogiques </vt:lpstr>
      <vt:lpstr>Conclusions et perspectives</vt:lpstr>
      <vt:lpstr>Suite … </vt:lpstr>
    </vt:vector>
  </TitlesOfParts>
  <Company>Université de Moncton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</dc:title>
  <dc:creator>Viktor Freiman</dc:creator>
  <cp:lastModifiedBy>Utilisateur</cp:lastModifiedBy>
  <cp:revision>14</cp:revision>
  <dcterms:created xsi:type="dcterms:W3CDTF">2014-04-23T13:37:27Z</dcterms:created>
  <dcterms:modified xsi:type="dcterms:W3CDTF">2014-05-14T14:31:43Z</dcterms:modified>
</cp:coreProperties>
</file>